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6651"/>
    <p:restoredTop sz="96966"/>
  </p:normalViewPr>
  <p:slideViewPr>
    <p:cSldViewPr snapToGrid="0">
      <p:cViewPr varScale="1">
        <p:scale>
          <a:sx n="20" d="100"/>
          <a:sy n="20" d="100"/>
        </p:scale>
        <p:origin x="143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ige Ogden" userId="f0ee4fdc945eeb35" providerId="LiveId" clId="{CDA0188D-83F8-4767-A043-65BAEE3079E2}"/>
    <pc:docChg chg="undo redo custSel delSld modSld">
      <pc:chgData name="Paige Ogden" userId="f0ee4fdc945eeb35" providerId="LiveId" clId="{CDA0188D-83F8-4767-A043-65BAEE3079E2}" dt="2026-04-13T12:51:08.209" v="11314" actId="47"/>
      <pc:docMkLst>
        <pc:docMk/>
      </pc:docMkLst>
      <pc:sldChg chg="del">
        <pc:chgData name="Paige Ogden" userId="f0ee4fdc945eeb35" providerId="LiveId" clId="{CDA0188D-83F8-4767-A043-65BAEE3079E2}" dt="2026-04-13T12:51:08.209" v="11314" actId="47"/>
        <pc:sldMkLst>
          <pc:docMk/>
          <pc:sldMk cId="2006128001" sldId="256"/>
        </pc:sldMkLst>
      </pc:sldChg>
      <pc:sldChg chg="addSp delSp modSp mod">
        <pc:chgData name="Paige Ogden" userId="f0ee4fdc945eeb35" providerId="LiveId" clId="{CDA0188D-83F8-4767-A043-65BAEE3079E2}" dt="2026-04-13T12:50:59.561" v="11313" actId="20577"/>
        <pc:sldMkLst>
          <pc:docMk/>
          <pc:sldMk cId="3180424489" sldId="257"/>
        </pc:sldMkLst>
        <pc:spChg chg="add mod">
          <ac:chgData name="Paige Ogden" userId="f0ee4fdc945eeb35" providerId="LiveId" clId="{CDA0188D-83F8-4767-A043-65BAEE3079E2}" dt="2026-04-10T17:20:27.924" v="9934" actId="1036"/>
          <ac:spMkLst>
            <pc:docMk/>
            <pc:sldMk cId="3180424489" sldId="257"/>
            <ac:spMk id="2" creationId="{68C9116A-A062-346B-E5BF-5C52D768300D}"/>
          </ac:spMkLst>
        </pc:spChg>
        <pc:spChg chg="mod">
          <ac:chgData name="Paige Ogden" userId="f0ee4fdc945eeb35" providerId="LiveId" clId="{CDA0188D-83F8-4767-A043-65BAEE3079E2}" dt="2026-04-10T17:20:27.924" v="9934" actId="1036"/>
          <ac:spMkLst>
            <pc:docMk/>
            <pc:sldMk cId="3180424489" sldId="257"/>
            <ac:spMk id="4" creationId="{0CAED6D1-997B-5544-F5B5-8C203107797C}"/>
          </ac:spMkLst>
        </pc:spChg>
        <pc:spChg chg="mod">
          <ac:chgData name="Paige Ogden" userId="f0ee4fdc945eeb35" providerId="LiveId" clId="{CDA0188D-83F8-4767-A043-65BAEE3079E2}" dt="2026-04-10T18:26:37.293" v="9953" actId="20577"/>
          <ac:spMkLst>
            <pc:docMk/>
            <pc:sldMk cId="3180424489" sldId="257"/>
            <ac:spMk id="7" creationId="{3319366D-7BC4-7CC0-5BBA-B96CC7C5F14D}"/>
          </ac:spMkLst>
        </pc:spChg>
        <pc:spChg chg="mod">
          <ac:chgData name="Paige Ogden" userId="f0ee4fdc945eeb35" providerId="LiveId" clId="{CDA0188D-83F8-4767-A043-65BAEE3079E2}" dt="2026-04-06T19:58:20.911" v="6904" actId="14100"/>
          <ac:spMkLst>
            <pc:docMk/>
            <pc:sldMk cId="3180424489" sldId="257"/>
            <ac:spMk id="8" creationId="{D561283A-A1E5-957B-6FEC-AAE8482FBE33}"/>
          </ac:spMkLst>
        </pc:spChg>
        <pc:spChg chg="mod">
          <ac:chgData name="Paige Ogden" userId="f0ee4fdc945eeb35" providerId="LiveId" clId="{CDA0188D-83F8-4767-A043-65BAEE3079E2}" dt="2026-04-06T19:58:05.439" v="6900" actId="255"/>
          <ac:spMkLst>
            <pc:docMk/>
            <pc:sldMk cId="3180424489" sldId="257"/>
            <ac:spMk id="9" creationId="{729EBCF4-D145-7849-28E3-8BD9FC43BA2B}"/>
          </ac:spMkLst>
        </pc:spChg>
        <pc:spChg chg="add del mod">
          <ac:chgData name="Paige Ogden" userId="f0ee4fdc945eeb35" providerId="LiveId" clId="{CDA0188D-83F8-4767-A043-65BAEE3079E2}" dt="2026-04-10T18:30:46.639" v="10102" actId="20577"/>
          <ac:spMkLst>
            <pc:docMk/>
            <pc:sldMk cId="3180424489" sldId="257"/>
            <ac:spMk id="10" creationId="{4507FEC9-8AF5-5A21-98ED-D00B05936466}"/>
          </ac:spMkLst>
        </pc:spChg>
        <pc:spChg chg="mod">
          <ac:chgData name="Paige Ogden" userId="f0ee4fdc945eeb35" providerId="LiveId" clId="{CDA0188D-83F8-4767-A043-65BAEE3079E2}" dt="2026-04-06T19:59:10.055" v="7007" actId="14100"/>
          <ac:spMkLst>
            <pc:docMk/>
            <pc:sldMk cId="3180424489" sldId="257"/>
            <ac:spMk id="11" creationId="{2D15B0E9-A124-640F-6FFC-CC6B1717F8AB}"/>
          </ac:spMkLst>
        </pc:spChg>
        <pc:spChg chg="mod">
          <ac:chgData name="Paige Ogden" userId="f0ee4fdc945eeb35" providerId="LiveId" clId="{CDA0188D-83F8-4767-A043-65BAEE3079E2}" dt="2026-04-06T19:58:47.311" v="6977" actId="108"/>
          <ac:spMkLst>
            <pc:docMk/>
            <pc:sldMk cId="3180424489" sldId="257"/>
            <ac:spMk id="12" creationId="{1F26AC12-729E-B9F4-05C0-AC11B89905D9}"/>
          </ac:spMkLst>
        </pc:spChg>
        <pc:spChg chg="mod">
          <ac:chgData name="Paige Ogden" userId="f0ee4fdc945eeb35" providerId="LiveId" clId="{CDA0188D-83F8-4767-A043-65BAEE3079E2}" dt="2026-04-10T18:32:49.779" v="10160" actId="1036"/>
          <ac:spMkLst>
            <pc:docMk/>
            <pc:sldMk cId="3180424489" sldId="257"/>
            <ac:spMk id="13" creationId="{E77FC29C-AE59-E1E8-C422-F59D863E89E1}"/>
          </ac:spMkLst>
        </pc:spChg>
        <pc:spChg chg="mod">
          <ac:chgData name="Paige Ogden" userId="f0ee4fdc945eeb35" providerId="LiveId" clId="{CDA0188D-83F8-4767-A043-65BAEE3079E2}" dt="2026-04-06T20:47:27.672" v="7469" actId="14100"/>
          <ac:spMkLst>
            <pc:docMk/>
            <pc:sldMk cId="3180424489" sldId="257"/>
            <ac:spMk id="16" creationId="{3ADD7AD8-5C13-72E1-7214-FC987A7E5F89}"/>
          </ac:spMkLst>
        </pc:spChg>
        <pc:spChg chg="mod">
          <ac:chgData name="Paige Ogden" userId="f0ee4fdc945eeb35" providerId="LiveId" clId="{CDA0188D-83F8-4767-A043-65BAEE3079E2}" dt="2026-04-06T20:49:42.847" v="7516" actId="14100"/>
          <ac:spMkLst>
            <pc:docMk/>
            <pc:sldMk cId="3180424489" sldId="257"/>
            <ac:spMk id="17" creationId="{35B0E774-9589-61A6-A79B-A73F4B0A5690}"/>
          </ac:spMkLst>
        </pc:spChg>
        <pc:spChg chg="mod">
          <ac:chgData name="Paige Ogden" userId="f0ee4fdc945eeb35" providerId="LiveId" clId="{CDA0188D-83F8-4767-A043-65BAEE3079E2}" dt="2026-04-06T20:53:06.475" v="7562" actId="14100"/>
          <ac:spMkLst>
            <pc:docMk/>
            <pc:sldMk cId="3180424489" sldId="257"/>
            <ac:spMk id="18" creationId="{E2FD7E86-A091-109C-686F-864BDD6523EA}"/>
          </ac:spMkLst>
        </pc:spChg>
        <pc:spChg chg="mod">
          <ac:chgData name="Paige Ogden" userId="f0ee4fdc945eeb35" providerId="LiveId" clId="{CDA0188D-83F8-4767-A043-65BAEE3079E2}" dt="2026-04-06T20:53:24.181" v="7565" actId="14100"/>
          <ac:spMkLst>
            <pc:docMk/>
            <pc:sldMk cId="3180424489" sldId="257"/>
            <ac:spMk id="19" creationId="{9050B599-33DA-5B48-CC67-593CF522A07B}"/>
          </ac:spMkLst>
        </pc:spChg>
        <pc:spChg chg="mod">
          <ac:chgData name="Paige Ogden" userId="f0ee4fdc945eeb35" providerId="LiveId" clId="{CDA0188D-83F8-4767-A043-65BAEE3079E2}" dt="2026-04-06T20:54:32.638" v="7651" actId="1036"/>
          <ac:spMkLst>
            <pc:docMk/>
            <pc:sldMk cId="3180424489" sldId="257"/>
            <ac:spMk id="20" creationId="{97BFABB6-14AF-7268-F7C1-B651C81583D6}"/>
          </ac:spMkLst>
        </pc:spChg>
        <pc:spChg chg="mod">
          <ac:chgData name="Paige Ogden" userId="f0ee4fdc945eeb35" providerId="LiveId" clId="{CDA0188D-83F8-4767-A043-65BAEE3079E2}" dt="2026-04-13T12:50:59.561" v="11313" actId="20577"/>
          <ac:spMkLst>
            <pc:docMk/>
            <pc:sldMk cId="3180424489" sldId="257"/>
            <ac:spMk id="21" creationId="{5189D95A-4D51-6CF3-4C04-153B24631D99}"/>
          </ac:spMkLst>
        </pc:spChg>
        <pc:spChg chg="mod">
          <ac:chgData name="Paige Ogden" userId="f0ee4fdc945eeb35" providerId="LiveId" clId="{CDA0188D-83F8-4767-A043-65BAEE3079E2}" dt="2026-04-13T12:42:20.268" v="10524" actId="1036"/>
          <ac:spMkLst>
            <pc:docMk/>
            <pc:sldMk cId="3180424489" sldId="257"/>
            <ac:spMk id="23" creationId="{E41BB341-8B10-EBE2-4A92-1A47B61F4C90}"/>
          </ac:spMkLst>
        </pc:spChg>
        <pc:spChg chg="add mod">
          <ac:chgData name="Paige Ogden" userId="f0ee4fdc945eeb35" providerId="LiveId" clId="{CDA0188D-83F8-4767-A043-65BAEE3079E2}" dt="2026-04-06T20:55:49.735" v="7726" actId="20577"/>
          <ac:spMkLst>
            <pc:docMk/>
            <pc:sldMk cId="3180424489" sldId="257"/>
            <ac:spMk id="24" creationId="{23597FF3-92EE-B2AB-7C4A-5BB7647ACBB1}"/>
          </ac:spMkLst>
        </pc:spChg>
        <pc:spChg chg="add mod">
          <ac:chgData name="Paige Ogden" userId="f0ee4fdc945eeb35" providerId="LiveId" clId="{CDA0188D-83F8-4767-A043-65BAEE3079E2}" dt="2026-04-10T18:45:41.879" v="10355" actId="207"/>
          <ac:spMkLst>
            <pc:docMk/>
            <pc:sldMk cId="3180424489" sldId="257"/>
            <ac:spMk id="25" creationId="{CAB16CC9-6E15-25B7-BAFA-AA03A3D7ADC0}"/>
          </ac:spMkLst>
        </pc:spChg>
        <pc:spChg chg="add mod">
          <ac:chgData name="Paige Ogden" userId="f0ee4fdc945eeb35" providerId="LiveId" clId="{CDA0188D-83F8-4767-A043-65BAEE3079E2}" dt="2026-04-09T23:49:12.637" v="9683" actId="1036"/>
          <ac:spMkLst>
            <pc:docMk/>
            <pc:sldMk cId="3180424489" sldId="257"/>
            <ac:spMk id="29" creationId="{63FB12CD-9CA5-C03F-5F30-0655880A06D6}"/>
          </ac:spMkLst>
        </pc:spChg>
        <pc:spChg chg="add mod">
          <ac:chgData name="Paige Ogden" userId="f0ee4fdc945eeb35" providerId="LiveId" clId="{CDA0188D-83F8-4767-A043-65BAEE3079E2}" dt="2026-04-10T18:49:58.302" v="10504" actId="207"/>
          <ac:spMkLst>
            <pc:docMk/>
            <pc:sldMk cId="3180424489" sldId="257"/>
            <ac:spMk id="31" creationId="{FBC9633D-E78F-679A-A3E9-4622C0AE1513}"/>
          </ac:spMkLst>
        </pc:spChg>
        <pc:spChg chg="add mod">
          <ac:chgData name="Paige Ogden" userId="f0ee4fdc945eeb35" providerId="LiveId" clId="{CDA0188D-83F8-4767-A043-65BAEE3079E2}" dt="2026-04-13T12:43:36.726" v="10533" actId="20577"/>
          <ac:spMkLst>
            <pc:docMk/>
            <pc:sldMk cId="3180424489" sldId="257"/>
            <ac:spMk id="40" creationId="{15358624-B52F-C5E2-E82B-D4FD82C596D0}"/>
          </ac:spMkLst>
        </pc:spChg>
        <pc:picChg chg="add mod">
          <ac:chgData name="Paige Ogden" userId="f0ee4fdc945eeb35" providerId="LiveId" clId="{CDA0188D-83F8-4767-A043-65BAEE3079E2}" dt="2026-04-09T22:48:20.782" v="9303" actId="1076"/>
          <ac:picMkLst>
            <pc:docMk/>
            <pc:sldMk cId="3180424489" sldId="257"/>
            <ac:picMk id="3" creationId="{79434B11-B00E-0B8F-8AFE-943911D95C9A}"/>
          </ac:picMkLst>
        </pc:picChg>
        <pc:picChg chg="mod">
          <ac:chgData name="Paige Ogden" userId="f0ee4fdc945eeb35" providerId="LiveId" clId="{CDA0188D-83F8-4767-A043-65BAEE3079E2}" dt="2026-03-27T17:56:39.715" v="6271" actId="1076"/>
          <ac:picMkLst>
            <pc:docMk/>
            <pc:sldMk cId="3180424489" sldId="257"/>
            <ac:picMk id="5" creationId="{49D7527F-E30D-5760-E765-620DB93F5627}"/>
          </ac:picMkLst>
        </pc:picChg>
        <pc:picChg chg="mod">
          <ac:chgData name="Paige Ogden" userId="f0ee4fdc945eeb35" providerId="LiveId" clId="{CDA0188D-83F8-4767-A043-65BAEE3079E2}" dt="2026-04-09T22:48:20.782" v="9303" actId="1076"/>
          <ac:picMkLst>
            <pc:docMk/>
            <pc:sldMk cId="3180424489" sldId="257"/>
            <ac:picMk id="6" creationId="{30E87FE7-42F6-766C-99E5-F0C3F8BA4538}"/>
          </ac:picMkLst>
        </pc:picChg>
        <pc:picChg chg="add mod">
          <ac:chgData name="Paige Ogden" userId="f0ee4fdc945eeb35" providerId="LiveId" clId="{CDA0188D-83F8-4767-A043-65BAEE3079E2}" dt="2026-04-06T20:52:47.455" v="7559" actId="1036"/>
          <ac:picMkLst>
            <pc:docMk/>
            <pc:sldMk cId="3180424489" sldId="257"/>
            <ac:picMk id="22" creationId="{4BFFC438-5FC8-7288-E969-BB4A8DF7E824}"/>
          </ac:picMkLst>
        </pc:picChg>
        <pc:picChg chg="add mod">
          <ac:chgData name="Paige Ogden" userId="f0ee4fdc945eeb35" providerId="LiveId" clId="{CDA0188D-83F8-4767-A043-65BAEE3079E2}" dt="2026-04-09T23:55:55.037" v="9717" actId="14100"/>
          <ac:picMkLst>
            <pc:docMk/>
            <pc:sldMk cId="3180424489" sldId="257"/>
            <ac:picMk id="33" creationId="{E97E6688-964A-F99F-93CB-45393BA273A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1F589F-C8D1-0746-BBCC-E189759D231A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56765-DA64-4347-A78B-002B734F1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24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B616-B7FD-CE42-904D-B692E701E87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FD41-7845-FD44-82C0-B67CB9074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83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B616-B7FD-CE42-904D-B692E701E87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FD41-7845-FD44-82C0-B67CB9074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5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B616-B7FD-CE42-904D-B692E701E87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FD41-7845-FD44-82C0-B67CB9074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32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B616-B7FD-CE42-904D-B692E701E87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FD41-7845-FD44-82C0-B67CB9074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8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>
                    <a:tint val="82000"/>
                  </a:schemeClr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82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B616-B7FD-CE42-904D-B692E701E87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FD41-7845-FD44-82C0-B67CB9074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67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B616-B7FD-CE42-904D-B692E701E87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FD41-7845-FD44-82C0-B67CB9074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790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B616-B7FD-CE42-904D-B692E701E87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FD41-7845-FD44-82C0-B67CB9074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2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B616-B7FD-CE42-904D-B692E701E87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FD41-7845-FD44-82C0-B67CB9074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5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B616-B7FD-CE42-904D-B692E701E87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FD41-7845-FD44-82C0-B67CB9074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043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B616-B7FD-CE42-904D-B692E701E87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FD41-7845-FD44-82C0-B67CB9074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64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B616-B7FD-CE42-904D-B692E701E87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FD41-7845-FD44-82C0-B67CB9074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280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EEB616-B7FD-CE42-904D-B692E701E87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0FFD41-7845-FD44-82C0-B67CB9074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87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CAED6D1-997B-5544-F5B5-8C203107797C}"/>
              </a:ext>
            </a:extLst>
          </p:cNvPr>
          <p:cNvSpPr txBox="1"/>
          <p:nvPr/>
        </p:nvSpPr>
        <p:spPr>
          <a:xfrm>
            <a:off x="14515320" y="2902933"/>
            <a:ext cx="77876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Paige Ogden</a:t>
            </a:r>
          </a:p>
          <a:p>
            <a:pPr algn="ctr"/>
            <a:r>
              <a:rPr lang="en-US" sz="3600" dirty="0"/>
              <a:t>KSU Department of Computer Science </a:t>
            </a:r>
          </a:p>
        </p:txBody>
      </p:sp>
      <p:pic>
        <p:nvPicPr>
          <p:cNvPr id="5" name="kent_state_university Horizontal_2G-RGB.png" descr="kent_state_university Horizontal_2G-RGB.png">
            <a:extLst>
              <a:ext uri="{FF2B5EF4-FFF2-40B4-BE49-F238E27FC236}">
                <a16:creationId xmlns:a16="http://schemas.microsoft.com/office/drawing/2014/main" id="{49D7527F-E30D-5760-E765-620DB93F56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65443" y="1050321"/>
            <a:ext cx="7297994" cy="2129944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Picture 4" descr="Six New Majors Eligible for Choose Ohio First Grants | Cedarville University">
            <a:extLst>
              <a:ext uri="{FF2B5EF4-FFF2-40B4-BE49-F238E27FC236}">
                <a16:creationId xmlns:a16="http://schemas.microsoft.com/office/drawing/2014/main" id="{30E87FE7-42F6-766C-99E5-F0C3F8BA45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887" y="146473"/>
            <a:ext cx="3810000" cy="412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319366D-7BC4-7CC0-5BBA-B96CC7C5F14D}"/>
              </a:ext>
            </a:extLst>
          </p:cNvPr>
          <p:cNvSpPr txBox="1"/>
          <p:nvPr/>
        </p:nvSpPr>
        <p:spPr>
          <a:xfrm>
            <a:off x="13333241" y="337059"/>
            <a:ext cx="1738220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0" dirty="0" err="1"/>
              <a:t>nameChecker</a:t>
            </a:r>
            <a:r>
              <a:rPr lang="en-US" sz="7500" dirty="0"/>
              <a:t>: Testing and Validation of a Naming Convention Enforcement Tool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61283A-A1E5-957B-6FEC-AAE8482FBE33}"/>
              </a:ext>
            </a:extLst>
          </p:cNvPr>
          <p:cNvSpPr/>
          <p:nvPr/>
        </p:nvSpPr>
        <p:spPr>
          <a:xfrm>
            <a:off x="609601" y="4639734"/>
            <a:ext cx="12649199" cy="77398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Times"/>
              </a:rPr>
              <a:t> 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9EBCF4-D145-7849-28E3-8BD9FC43BA2B}"/>
              </a:ext>
            </a:extLst>
          </p:cNvPr>
          <p:cNvSpPr txBox="1"/>
          <p:nvPr/>
        </p:nvSpPr>
        <p:spPr>
          <a:xfrm>
            <a:off x="629919" y="4671862"/>
            <a:ext cx="126491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Motivation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07FEC9-8AF5-5A21-98ED-D00B05936466}"/>
              </a:ext>
            </a:extLst>
          </p:cNvPr>
          <p:cNvSpPr txBox="1"/>
          <p:nvPr/>
        </p:nvSpPr>
        <p:spPr>
          <a:xfrm>
            <a:off x="812799" y="5438181"/>
            <a:ext cx="12242800" cy="6694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900" dirty="0"/>
              <a:t>Good identifier names in source code help ensure readable and maintainable code</a:t>
            </a:r>
          </a:p>
          <a:p>
            <a:endParaRPr lang="en-US" sz="3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900" dirty="0"/>
              <a:t>The goal is to test and validate </a:t>
            </a:r>
            <a:r>
              <a:rPr lang="en-US" sz="3900" dirty="0" err="1"/>
              <a:t>nameChecker</a:t>
            </a:r>
            <a:r>
              <a:rPr lang="en-US" sz="3900" dirty="0"/>
              <a:t>, a tool that enforces naming conventions</a:t>
            </a:r>
          </a:p>
          <a:p>
            <a:endParaRPr lang="en-US" sz="3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900" dirty="0"/>
              <a:t>The test suite developed enforces the twelve class naming standards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900" dirty="0"/>
              <a:t>Tests ensure consistency and accuracy of the program to enforce the defined standards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D15B0E9-A124-640F-6FFC-CC6B1717F8AB}"/>
              </a:ext>
            </a:extLst>
          </p:cNvPr>
          <p:cNvSpPr/>
          <p:nvPr/>
        </p:nvSpPr>
        <p:spPr>
          <a:xfrm>
            <a:off x="609601" y="12933509"/>
            <a:ext cx="12649199" cy="495160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F26AC12-729E-B9F4-05C0-AC11B89905D9}"/>
              </a:ext>
            </a:extLst>
          </p:cNvPr>
          <p:cNvSpPr txBox="1"/>
          <p:nvPr/>
        </p:nvSpPr>
        <p:spPr>
          <a:xfrm>
            <a:off x="629920" y="12963989"/>
            <a:ext cx="12649199" cy="948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6000"/>
            </a:lvl1pPr>
          </a:lstStyle>
          <a:p>
            <a:r>
              <a:rPr lang="en-US" dirty="0"/>
              <a:t>What is nameChecker?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7FC29C-AE59-E1E8-C422-F59D863E89E1}"/>
              </a:ext>
            </a:extLst>
          </p:cNvPr>
          <p:cNvSpPr txBox="1"/>
          <p:nvPr/>
        </p:nvSpPr>
        <p:spPr>
          <a:xfrm>
            <a:off x="812799" y="13915606"/>
            <a:ext cx="12242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900" dirty="0"/>
              <a:t>An automated tool to enforce identifier naming standards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900" dirty="0"/>
              <a:t>Analyzes source code and reports violations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900" dirty="0"/>
              <a:t>Reports violations similar to standard compiler errors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ADD7AD8-5C13-72E1-7214-FC987A7E5F89}"/>
              </a:ext>
            </a:extLst>
          </p:cNvPr>
          <p:cNvSpPr/>
          <p:nvPr/>
        </p:nvSpPr>
        <p:spPr>
          <a:xfrm>
            <a:off x="13822684" y="4639734"/>
            <a:ext cx="16403319" cy="86290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Times"/>
              </a:rPr>
              <a:t> 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5B0E774-9589-61A6-A79B-A73F4B0A5690}"/>
              </a:ext>
            </a:extLst>
          </p:cNvPr>
          <p:cNvSpPr/>
          <p:nvPr/>
        </p:nvSpPr>
        <p:spPr>
          <a:xfrm>
            <a:off x="13822684" y="13734427"/>
            <a:ext cx="16403319" cy="1827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Times"/>
              </a:rPr>
              <a:t> 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2FD7E86-A091-109C-686F-864BDD6523EA}"/>
              </a:ext>
            </a:extLst>
          </p:cNvPr>
          <p:cNvSpPr/>
          <p:nvPr/>
        </p:nvSpPr>
        <p:spPr>
          <a:xfrm>
            <a:off x="579121" y="18649166"/>
            <a:ext cx="12649198" cy="133639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050B599-33DA-5B48-CC67-593CF522A07B}"/>
              </a:ext>
            </a:extLst>
          </p:cNvPr>
          <p:cNvSpPr/>
          <p:nvPr/>
        </p:nvSpPr>
        <p:spPr>
          <a:xfrm>
            <a:off x="30789887" y="19751041"/>
            <a:ext cx="12649198" cy="122621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BFABB6-14AF-7268-F7C1-B651C81583D6}"/>
              </a:ext>
            </a:extLst>
          </p:cNvPr>
          <p:cNvSpPr txBox="1"/>
          <p:nvPr/>
        </p:nvSpPr>
        <p:spPr>
          <a:xfrm>
            <a:off x="30795990" y="19866557"/>
            <a:ext cx="126491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Future Work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189D95A-4D51-6CF3-4C04-153B24631D99}"/>
              </a:ext>
            </a:extLst>
          </p:cNvPr>
          <p:cNvSpPr txBox="1"/>
          <p:nvPr/>
        </p:nvSpPr>
        <p:spPr>
          <a:xfrm>
            <a:off x="31181041" y="20989366"/>
            <a:ext cx="11944879" cy="10756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900" dirty="0"/>
              <a:t>Expand the testing suite for </a:t>
            </a:r>
            <a:r>
              <a:rPr lang="en-US" sz="3900" dirty="0" err="1"/>
              <a:t>nameChecker</a:t>
            </a:r>
            <a:r>
              <a:rPr lang="en-US" sz="3900" dirty="0"/>
              <a:t> to include methods, fields, and variables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9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Ensure consistency across all naming standard tests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Improve validation coverage for a wider range of naming rules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Refine tests to include more edge cases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Strengthen  overall reliability of the testing process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Improve completeness of testing coverage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Automate test execution to streamline validation and reduce manual effort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Enhance error messages to provide clearer feedback on naming violations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41BB341-8B10-EBE2-4A92-1A47B61F4C90}"/>
              </a:ext>
            </a:extLst>
          </p:cNvPr>
          <p:cNvSpPr txBox="1"/>
          <p:nvPr/>
        </p:nvSpPr>
        <p:spPr>
          <a:xfrm>
            <a:off x="13837724" y="13915293"/>
            <a:ext cx="164033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Test Examples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3FB12CD-9CA5-C03F-5F30-0655880A06D6}"/>
              </a:ext>
            </a:extLst>
          </p:cNvPr>
          <p:cNvSpPr txBox="1"/>
          <p:nvPr/>
        </p:nvSpPr>
        <p:spPr>
          <a:xfrm>
            <a:off x="13853164" y="4674318"/>
            <a:ext cx="164033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Test Setup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BC9633D-E78F-679A-A3E9-4622C0AE1513}"/>
              </a:ext>
            </a:extLst>
          </p:cNvPr>
          <p:cNvSpPr txBox="1"/>
          <p:nvPr/>
        </p:nvSpPr>
        <p:spPr>
          <a:xfrm>
            <a:off x="14325698" y="5499033"/>
            <a:ext cx="15521367" cy="7412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No Violation Example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/>
              <a:t>Create CSV input: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4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test_class.csv</a:t>
            </a: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b="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Vector,,class</a:t>
            </a: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,...</a:t>
            </a: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A5D6F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chemeClr val="bg2">
                  <a:lumMod val="50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rgbClr val="BBBEBF"/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dirty="0"/>
          </a:p>
          <a:p>
            <a:pPr marL="457200" indent="-457200">
              <a:lnSpc>
                <a:spcPts val="1425"/>
              </a:lnSpc>
              <a:buFont typeface="Arial" panose="020B0604020202020204" pitchFamily="34" charset="0"/>
              <a:buChar char="•"/>
            </a:pPr>
            <a:r>
              <a:rPr lang="en-US" sz="4000" dirty="0"/>
              <a:t>Execute </a:t>
            </a:r>
            <a:r>
              <a:rPr lang="en-US" sz="4000" dirty="0" err="1"/>
              <a:t>nameChecker</a:t>
            </a:r>
            <a:r>
              <a:rPr lang="en-US" sz="4000" dirty="0"/>
              <a:t> program:</a:t>
            </a:r>
          </a:p>
          <a:p>
            <a:pPr>
              <a:lnSpc>
                <a:spcPts val="1425"/>
              </a:lnSpc>
              <a:buNone/>
            </a:pPr>
            <a:br>
              <a:rPr lang="en-US" sz="40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</a:b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nameChecker</a:t>
            </a:r>
            <a:r>
              <a:rPr lang="en-US" sz="40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-</a:t>
            </a:r>
            <a:r>
              <a:rPr lang="en-US" sz="4000" b="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 test_class.csv </a:t>
            </a: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chemeClr val="tx2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            -o test_class_output.csv</a:t>
            </a:r>
          </a:p>
          <a:p>
            <a:pPr>
              <a:lnSpc>
                <a:spcPts val="1425"/>
              </a:lnSpc>
              <a:buNone/>
            </a:pPr>
            <a:br>
              <a:rPr lang="en-US" sz="40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</a:b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chemeClr val="tx2">
                  <a:lumMod val="50000"/>
                  <a:lumOff val="50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br>
              <a:rPr lang="en-US" sz="40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</a:b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C9D1D9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rgbClr val="C9D1D9"/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C9D1D9"/>
              </a:solidFill>
              <a:effectLst/>
              <a:latin typeface="Consolas" panose="020B0609020204030204" pitchFamily="49" charset="0"/>
            </a:endParaRPr>
          </a:p>
          <a:p>
            <a:pPr marL="571500" indent="-571500">
              <a:lnSpc>
                <a:spcPts val="1425"/>
              </a:lnSpc>
              <a:buFont typeface="Arial" panose="020B0604020202020204" pitchFamily="34" charset="0"/>
              <a:buChar char="•"/>
            </a:pPr>
            <a:r>
              <a:rPr lang="en-US" sz="4000" dirty="0"/>
              <a:t>Compare to expected output</a:t>
            </a: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C9D1D9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rgbClr val="C9D1D9"/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chemeClr val="bg2">
                  <a:lumMod val="50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b="0" dirty="0">
                <a:solidFill>
                  <a:schemeClr val="bg2">
                    <a:lumMod val="50000"/>
                  </a:schemeClr>
                </a:solidFill>
                <a:effectLst/>
                <a:latin typeface="Consolas" panose="020B0609020204030204" pitchFamily="49" charset="0"/>
              </a:rPr>
              <a:t>Expected=</a:t>
            </a: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""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5358624-B52F-C5E2-E82B-D4FD82C596D0}"/>
              </a:ext>
            </a:extLst>
          </p:cNvPr>
          <p:cNvSpPr txBox="1"/>
          <p:nvPr/>
        </p:nvSpPr>
        <p:spPr>
          <a:xfrm>
            <a:off x="14182189" y="15328010"/>
            <a:ext cx="15664876" cy="15850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Violation of class naming rule 2, </a:t>
            </a:r>
            <a:r>
              <a:rPr lang="en-US" sz="4000" dirty="0" err="1"/>
              <a:t>PascalCase</a:t>
            </a:r>
            <a:r>
              <a:rPr lang="en-US" sz="4000" dirty="0"/>
              <a:t> class </a:t>
            </a:r>
          </a:p>
          <a:p>
            <a:endParaRPr lang="en-US" sz="4000" dirty="0"/>
          </a:p>
          <a:p>
            <a:endParaRPr lang="en-US" sz="4000" dirty="0"/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FFA657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test_class.csv</a:t>
            </a: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vectorsize,,class,...</a:t>
            </a: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chemeClr val="bg2">
                  <a:lumMod val="50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chemeClr val="bg2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chemeClr val="bg2">
                  <a:lumMod val="50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br>
              <a:rPr lang="en-US" sz="40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</a:b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nameChecker</a:t>
            </a:r>
            <a:r>
              <a:rPr lang="en-US" sz="40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-</a:t>
            </a:r>
            <a:r>
              <a:rPr lang="en-US" sz="4000" b="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 test_class.csv </a:t>
            </a: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chemeClr val="tx2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           -</a:t>
            </a: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o</a:t>
            </a:r>
            <a:r>
              <a:rPr lang="en-US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test_class_output.csv</a:t>
            </a: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rgbClr val="A5D6FF"/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rgbClr val="BBBEBF"/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br>
              <a:rPr lang="en-US" sz="40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</a:b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b="0" dirty="0">
                <a:solidFill>
                  <a:schemeClr val="bg2">
                    <a:lumMod val="50000"/>
                  </a:schemeClr>
                </a:solidFill>
                <a:effectLst/>
                <a:latin typeface="Consolas" panose="020B0609020204030204" pitchFamily="49" charset="0"/>
              </a:rPr>
              <a:t>expected=</a:t>
            </a: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'vectorsize,,class,... </a:t>
            </a:r>
            <a:r>
              <a:rPr lang="en-US" sz="4000" b="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vectorsize</a:t>
            </a: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 is not in </a:t>
            </a: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chemeClr val="tx2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b="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PascalCase</a:t>
            </a: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“’</a:t>
            </a:r>
          </a:p>
          <a:p>
            <a:pPr>
              <a:lnSpc>
                <a:spcPts val="1425"/>
              </a:lnSpc>
              <a:buNone/>
            </a:pPr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endParaRPr lang="en-US" sz="40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Violation of class naming rule 11, a single-letter class</a:t>
            </a:r>
          </a:p>
          <a:p>
            <a:endParaRPr lang="en-US" sz="4000" dirty="0"/>
          </a:p>
          <a:p>
            <a:endParaRPr lang="en-US" sz="4000" dirty="0"/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test_class.csv </a:t>
            </a: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chemeClr val="tx2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b="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P,,class</a:t>
            </a: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...</a:t>
            </a:r>
            <a:endParaRPr lang="en-US" sz="4000" b="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rgbClr val="BBBEBF"/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rgbClr val="BBBEBF"/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rgbClr val="BBBEBF"/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rgbClr val="BBBEBF"/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b="0" dirty="0" err="1">
                <a:solidFill>
                  <a:srgbClr val="FFA657"/>
                </a:solidFill>
                <a:effectLst/>
                <a:latin typeface="Consolas" panose="020B0609020204030204" pitchFamily="49" charset="0"/>
              </a:rPr>
              <a:t>nameChecker</a:t>
            </a:r>
            <a:r>
              <a:rPr lang="en-US" sz="40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-</a:t>
            </a:r>
            <a:r>
              <a:rPr lang="en-US" sz="4000" b="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 test_class.csv </a:t>
            </a: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chemeClr val="tx2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          </a:t>
            </a:r>
            <a:r>
              <a:rPr lang="en-US" sz="3800" dirty="0">
                <a:solidFill>
                  <a:schemeClr val="tx2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-o test_class_output.csv</a:t>
            </a:r>
            <a:endParaRPr lang="en-US" sz="4000" dirty="0">
              <a:solidFill>
                <a:schemeClr val="tx2">
                  <a:lumMod val="50000"/>
                  <a:lumOff val="50000"/>
                </a:schemeClr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rgbClr val="BBBEBF"/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br>
              <a:rPr lang="en-US" sz="4000" b="0" dirty="0">
                <a:solidFill>
                  <a:srgbClr val="BBBEBF"/>
                </a:solidFill>
                <a:effectLst/>
                <a:latin typeface="Consolas" panose="020B0609020204030204" pitchFamily="49" charset="0"/>
              </a:rPr>
            </a:b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b="0" dirty="0">
                <a:solidFill>
                  <a:schemeClr val="bg2">
                    <a:lumMod val="50000"/>
                  </a:schemeClr>
                </a:solidFill>
                <a:effectLst/>
                <a:latin typeface="Consolas" panose="020B0609020204030204" pitchFamily="49" charset="0"/>
              </a:rPr>
              <a:t>expected=</a:t>
            </a: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'P,,class,"test_class.cpp",1:1,C++,v1058,"P </a:t>
            </a:r>
          </a:p>
          <a:p>
            <a:pPr>
              <a:lnSpc>
                <a:spcPts val="1425"/>
              </a:lnSpc>
              <a:buNone/>
            </a:pPr>
            <a:endParaRPr lang="en-US" sz="4000" dirty="0">
              <a:solidFill>
                <a:schemeClr val="tx2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endParaRPr lang="en-US" sz="4000" b="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  <a:buNone/>
            </a:pPr>
            <a:r>
              <a:rPr lang="en-US" sz="4000" b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Contains a single-letter word"'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434B11-B00E-0B8F-8AFE-943911D95C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6283" y="231929"/>
            <a:ext cx="3708831" cy="369231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BFFC438-5FC8-7288-E969-BB4A8DF7E8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49981" y="4273973"/>
            <a:ext cx="13480259" cy="15172846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23597FF3-92EE-B2AB-7C4A-5BB7647ACBB1}"/>
              </a:ext>
            </a:extLst>
          </p:cNvPr>
          <p:cNvSpPr txBox="1"/>
          <p:nvPr/>
        </p:nvSpPr>
        <p:spPr>
          <a:xfrm>
            <a:off x="599440" y="18816149"/>
            <a:ext cx="126491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6000"/>
            </a:lvl1pPr>
          </a:lstStyle>
          <a:p>
            <a:r>
              <a:rPr lang="en-US" dirty="0"/>
              <a:t>Rules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AB16CC9-6E15-25B7-BAFA-AA03A3D7ADC0}"/>
              </a:ext>
            </a:extLst>
          </p:cNvPr>
          <p:cNvSpPr txBox="1"/>
          <p:nvPr/>
        </p:nvSpPr>
        <p:spPr>
          <a:xfrm>
            <a:off x="782319" y="19717358"/>
            <a:ext cx="12242800" cy="12321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900" dirty="0"/>
              <a:t>Twelve naming standards ensure that class names are clear and compliant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900" dirty="0"/>
              <a:t>Examples of class names tested by </a:t>
            </a:r>
            <a:r>
              <a:rPr lang="en-US" sz="3900" dirty="0" err="1"/>
              <a:t>nameChecker</a:t>
            </a:r>
            <a:r>
              <a:rPr lang="en-US" sz="3900" dirty="0"/>
              <a:t> and their violations:</a:t>
            </a:r>
            <a:endParaRPr lang="en-US" sz="3900" b="0" dirty="0">
              <a:solidFill>
                <a:srgbClr val="A5D6FF"/>
              </a:solidFill>
              <a:effectLst/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>
              <a:solidFill>
                <a:srgbClr val="A5D6FF"/>
              </a:solidFill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>
              <a:solidFill>
                <a:srgbClr val="A5D6FF"/>
              </a:solidFill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>
              <a:solidFill>
                <a:srgbClr val="A5D6FF"/>
              </a:solidFill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>
              <a:solidFill>
                <a:srgbClr val="A5D6FF"/>
              </a:solidFill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b="0" dirty="0">
              <a:solidFill>
                <a:schemeClr val="tx2">
                  <a:lumMod val="75000"/>
                  <a:lumOff val="25000"/>
                </a:schemeClr>
              </a:solidFill>
              <a:effectLst/>
              <a:highlight>
                <a:srgbClr val="FFFF00"/>
              </a:highlight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r>
              <a:rPr lang="en-US" sz="3900" b="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TrayIconcontroler</a:t>
            </a:r>
            <a:endParaRPr lang="en-US" sz="3900" b="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b="0" dirty="0">
              <a:solidFill>
                <a:srgbClr val="BBBEBF"/>
              </a:solidFill>
              <a:effectLst/>
              <a:latin typeface="Consolas" panose="020B0609020204030204" pitchFamily="49" charset="0"/>
            </a:endParaRPr>
          </a:p>
          <a:p>
            <a:pPr algn="ctr"/>
            <a:r>
              <a:rPr lang="en-US" sz="4000" b="0" i="0" u="none" strike="noStrike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🗙</a:t>
            </a:r>
            <a:r>
              <a:rPr lang="en-US" sz="3900" dirty="0"/>
              <a:t>dictionary violation</a:t>
            </a:r>
          </a:p>
          <a:p>
            <a:pPr algn="ctr"/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</a:rPr>
              <a:t>🗙</a:t>
            </a:r>
            <a:r>
              <a:rPr lang="en-US" sz="3900" dirty="0"/>
              <a:t>not in </a:t>
            </a:r>
            <a:r>
              <a:rPr lang="en-US" sz="3900" dirty="0" err="1"/>
              <a:t>PascalCase</a:t>
            </a:r>
            <a:endParaRPr lang="en-US" sz="3900" b="0" dirty="0">
              <a:solidFill>
                <a:srgbClr val="A5D6FF"/>
              </a:solidFill>
              <a:effectLst/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>
              <a:solidFill>
                <a:srgbClr val="A5D6FF"/>
              </a:solidFill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>
              <a:solidFill>
                <a:srgbClr val="A5D6FF"/>
              </a:solidFill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>
              <a:solidFill>
                <a:srgbClr val="A5D6FF"/>
              </a:solidFill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>
              <a:solidFill>
                <a:srgbClr val="A5D6FF"/>
              </a:solidFill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>
              <a:solidFill>
                <a:schemeClr val="tx2">
                  <a:lumMod val="50000"/>
                  <a:lumOff val="50000"/>
                </a:schemeClr>
              </a:solidFill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>
              <a:solidFill>
                <a:schemeClr val="tx2">
                  <a:lumMod val="50000"/>
                  <a:lumOff val="50000"/>
                </a:schemeClr>
              </a:solidFill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>
              <a:solidFill>
                <a:schemeClr val="tx2">
                  <a:lumMod val="50000"/>
                  <a:lumOff val="50000"/>
                </a:schemeClr>
              </a:solidFill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>
              <a:solidFill>
                <a:schemeClr val="tx2">
                  <a:lumMod val="50000"/>
                  <a:lumOff val="50000"/>
                </a:schemeClr>
              </a:solidFill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r>
              <a:rPr lang="en-US" sz="3900" b="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nsSingleByteCharSetProber</a:t>
            </a:r>
            <a:endParaRPr lang="en-US" sz="3900" b="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/>
          </a:p>
          <a:p>
            <a:pPr algn="ctr"/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</a:rPr>
              <a:t>🗙 </a:t>
            </a:r>
            <a:r>
              <a:rPr lang="en-US" sz="3900" dirty="0"/>
              <a:t>dictionary violation</a:t>
            </a:r>
          </a:p>
          <a:p>
            <a:pPr algn="ctr"/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</a:rPr>
              <a:t>🗙 </a:t>
            </a:r>
            <a:r>
              <a:rPr lang="en-US" sz="3900" dirty="0"/>
              <a:t>insignificant prefix</a:t>
            </a:r>
          </a:p>
          <a:p>
            <a:pPr algn="ctr"/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</a:rPr>
              <a:t>🗙</a:t>
            </a:r>
            <a:r>
              <a:rPr lang="en-US" sz="3900" dirty="0"/>
              <a:t>not in </a:t>
            </a:r>
            <a:r>
              <a:rPr lang="en-US" sz="3900" dirty="0" err="1"/>
              <a:t>PascalCase</a:t>
            </a:r>
            <a:endParaRPr lang="en-US" sz="3900" dirty="0"/>
          </a:p>
          <a:p>
            <a:pPr algn="ctr"/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</a:rPr>
              <a:t>🗙 </a:t>
            </a:r>
            <a:r>
              <a:rPr lang="en-US" sz="3900" dirty="0"/>
              <a:t>more than five words</a:t>
            </a:r>
            <a:endParaRPr lang="en-US" sz="3900" b="0" dirty="0">
              <a:solidFill>
                <a:srgbClr val="A5D6FF"/>
              </a:solidFill>
              <a:effectLst/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>
              <a:solidFill>
                <a:srgbClr val="A5D6FF"/>
              </a:solidFill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b="0" dirty="0">
              <a:solidFill>
                <a:srgbClr val="A5D6FF"/>
              </a:solidFill>
              <a:effectLst/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b="0" dirty="0">
              <a:solidFill>
                <a:srgbClr val="A5D6FF"/>
              </a:solidFill>
              <a:effectLst/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>
              <a:solidFill>
                <a:srgbClr val="A5D6FF"/>
              </a:solidFill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b="0" dirty="0">
              <a:solidFill>
                <a:srgbClr val="A5D6FF"/>
              </a:solidFill>
              <a:effectLst/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>
              <a:solidFill>
                <a:schemeClr val="tx2">
                  <a:lumMod val="50000"/>
                  <a:lumOff val="50000"/>
                </a:schemeClr>
              </a:solidFill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>
              <a:solidFill>
                <a:schemeClr val="tx2">
                  <a:lumMod val="50000"/>
                  <a:lumOff val="50000"/>
                </a:schemeClr>
              </a:solidFill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b="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r>
              <a:rPr lang="en-US" sz="3900" b="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onsolas" panose="020B0609020204030204" pitchFamily="49" charset="0"/>
              </a:rPr>
              <a:t>StudentManagerThe</a:t>
            </a:r>
            <a:endParaRPr lang="en-US" sz="3900" b="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onsolas" panose="020B0609020204030204" pitchFamily="49" charset="0"/>
            </a:endParaRPr>
          </a:p>
          <a:p>
            <a:pPr algn="ctr">
              <a:lnSpc>
                <a:spcPts val="1425"/>
              </a:lnSpc>
              <a:buNone/>
            </a:pPr>
            <a:endParaRPr lang="en-US" sz="3900" dirty="0"/>
          </a:p>
          <a:p>
            <a:pPr algn="ctr"/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</a:rPr>
              <a:t>🗙 </a:t>
            </a:r>
            <a:r>
              <a:rPr lang="en-US" sz="3900" dirty="0"/>
              <a:t>bad grammar; ends with a determiner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C9116A-A062-346B-E5BF-5C52D768300D}"/>
              </a:ext>
            </a:extLst>
          </p:cNvPr>
          <p:cNvSpPr txBox="1"/>
          <p:nvPr/>
        </p:nvSpPr>
        <p:spPr>
          <a:xfrm>
            <a:off x="22302959" y="2902933"/>
            <a:ext cx="65074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Research Advisor:  </a:t>
            </a:r>
          </a:p>
          <a:p>
            <a:pPr algn="ctr"/>
            <a:r>
              <a:rPr lang="en-US" sz="3600" b="1" dirty="0"/>
              <a:t> </a:t>
            </a:r>
            <a:r>
              <a:rPr lang="en-US" sz="3600" dirty="0"/>
              <a:t>Jonathan I. Maletic, Ph.D.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E97E6688-964A-F99F-93CB-45393BA273A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3333" r="52667" b="12222"/>
          <a:stretch>
            <a:fillRect/>
          </a:stretch>
        </p:blipFill>
        <p:spPr>
          <a:xfrm>
            <a:off x="26517600" y="4702342"/>
            <a:ext cx="3625512" cy="852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42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14351</TotalTime>
  <Words>401</Words>
  <Application>Microsoft Office PowerPoint</Application>
  <PresentationFormat>Custom</PresentationFormat>
  <Paragraphs>168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Consolas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Brandon Scholten</dc:creator>
  <cp:lastModifiedBy>Paige Ogden</cp:lastModifiedBy>
  <cp:revision>171</cp:revision>
  <dcterms:created xsi:type="dcterms:W3CDTF">2025-03-26T12:44:14Z</dcterms:created>
  <dcterms:modified xsi:type="dcterms:W3CDTF">2026-04-13T12:51:11Z</dcterms:modified>
</cp:coreProperties>
</file>